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 showGuides="1">
      <p:cViewPr varScale="1">
        <p:scale>
          <a:sx n="146" d="100"/>
          <a:sy n="146" d="100"/>
        </p:scale>
        <p:origin x="630" y="114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Lamb" userId="b1f10484-5af5-44c1-ba7c-28528cee657e" providerId="ADAL" clId="{BEBC7AB4-A062-4980-B34F-9C88D7DCB1A4}"/>
    <pc:docChg chg="custSel modSld">
      <pc:chgData name="Keith Lamb" userId="b1f10484-5af5-44c1-ba7c-28528cee657e" providerId="ADAL" clId="{BEBC7AB4-A062-4980-B34F-9C88D7DCB1A4}" dt="2025-03-19T08:47:12.989" v="2" actId="313"/>
      <pc:docMkLst>
        <pc:docMk/>
      </pc:docMkLst>
      <pc:sldChg chg="modSp mod">
        <pc:chgData name="Keith Lamb" userId="b1f10484-5af5-44c1-ba7c-28528cee657e" providerId="ADAL" clId="{BEBC7AB4-A062-4980-B34F-9C88D7DCB1A4}" dt="2025-03-19T08:47:07.335" v="0" actId="313"/>
        <pc:sldMkLst>
          <pc:docMk/>
          <pc:sldMk cId="3620476854" sldId="268"/>
        </pc:sldMkLst>
        <pc:spChg chg="mod">
          <ac:chgData name="Keith Lamb" userId="b1f10484-5af5-44c1-ba7c-28528cee657e" providerId="ADAL" clId="{BEBC7AB4-A062-4980-B34F-9C88D7DCB1A4}" dt="2025-03-19T08:47:07.335" v="0" actId="313"/>
          <ac:spMkLst>
            <pc:docMk/>
            <pc:sldMk cId="3620476854" sldId="268"/>
            <ac:spMk id="5" creationId="{2A3E8F48-0D2A-C455-DE47-916A6281604A}"/>
          </ac:spMkLst>
        </pc:spChg>
      </pc:sldChg>
      <pc:sldChg chg="modSp mod">
        <pc:chgData name="Keith Lamb" userId="b1f10484-5af5-44c1-ba7c-28528cee657e" providerId="ADAL" clId="{BEBC7AB4-A062-4980-B34F-9C88D7DCB1A4}" dt="2025-03-19T08:47:12.989" v="2" actId="313"/>
        <pc:sldMkLst>
          <pc:docMk/>
          <pc:sldMk cId="1476899085" sldId="270"/>
        </pc:sldMkLst>
        <pc:spChg chg="mod">
          <ac:chgData name="Keith Lamb" userId="b1f10484-5af5-44c1-ba7c-28528cee657e" providerId="ADAL" clId="{BEBC7AB4-A062-4980-B34F-9C88D7DCB1A4}" dt="2025-03-19T08:47:12.989" v="2" actId="313"/>
          <ac:spMkLst>
            <pc:docMk/>
            <pc:sldMk cId="1476899085" sldId="270"/>
            <ac:spMk id="5" creationId="{317913D0-3E9F-E0D3-8CFA-AD786CBAF5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Hadaway          @WardHadaway</a:t>
            </a:r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Procurement Procedures, Frameworks and Dynamic Markets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Procedure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Single stage process</a:t>
            </a:r>
          </a:p>
          <a:p>
            <a:r>
              <a:rPr lang="en-GB" dirty="0"/>
              <a:t>No restriction on the number of tenderers</a:t>
            </a:r>
          </a:p>
          <a:p>
            <a:r>
              <a:rPr lang="en-GB" dirty="0"/>
              <a:t>Minimum time period for tenders reduced to 25 days where submitted electronically</a:t>
            </a:r>
          </a:p>
          <a:p>
            <a:r>
              <a:rPr lang="en-GB" dirty="0"/>
              <a:t>Can be reduced further to 10 days if a qualified planned procurement notice has been published OR there is urgency</a:t>
            </a:r>
          </a:p>
          <a:p>
            <a:r>
              <a:rPr lang="en-GB" dirty="0"/>
              <a:t>No requirement to set conditions of participation</a:t>
            </a:r>
          </a:p>
          <a:p>
            <a:r>
              <a:rPr lang="en-GB" dirty="0"/>
              <a:t>Exclusion grounds must be considered before assessing tenders</a:t>
            </a:r>
          </a:p>
          <a:p>
            <a:r>
              <a:rPr lang="en-GB" dirty="0"/>
              <a:t>The procurement can be modified up until the tender deadline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51E2-9216-0EF8-6AD9-8C919A5C2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Competitive Flexible Procedure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6C2BF-C38D-8524-1569-5E775A1F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D4200-78E5-36E3-1740-1E5FC5AD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2AA7DD-396B-C72A-F299-58D0E3F3851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Replaces previous procedures like competitive dialogue, competitive procedure with negotiation, innovation partnership, design contest, restricted procedure</a:t>
            </a:r>
          </a:p>
          <a:p>
            <a:r>
              <a:rPr lang="en-GB" dirty="0"/>
              <a:t>Can be multi stages</a:t>
            </a:r>
          </a:p>
          <a:p>
            <a:r>
              <a:rPr lang="en-GB" dirty="0"/>
              <a:t>Can limit the number of participants</a:t>
            </a:r>
          </a:p>
          <a:p>
            <a:r>
              <a:rPr lang="en-GB" dirty="0"/>
              <a:t>Can provide for refinement of award criteria</a:t>
            </a:r>
          </a:p>
          <a:p>
            <a:r>
              <a:rPr lang="en-GB" dirty="0"/>
              <a:t>Can limit the number of lots a supplier is allowed to bid for and/or the number of lots they may be awarded</a:t>
            </a:r>
          </a:p>
          <a:p>
            <a:r>
              <a:rPr lang="en-GB" dirty="0"/>
              <a:t>Notice requirements include Tender Notice, Contract Sward Notice and Contract Details Notice</a:t>
            </a:r>
          </a:p>
          <a:p>
            <a:r>
              <a:rPr lang="en-GB" dirty="0"/>
              <a:t>Authorities can be flexible in their design of the process (so long as it is proportionate) – but they must follow it!</a:t>
            </a:r>
          </a:p>
        </p:txBody>
      </p:sp>
    </p:spTree>
    <p:extLst>
      <p:ext uri="{BB962C8B-B14F-4D97-AF65-F5344CB8AC3E}">
        <p14:creationId xmlns:p14="http://schemas.microsoft.com/office/powerpoint/2010/main" val="31594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3D1B-080C-CB4D-255D-4447AB817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Direct Award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E6B4F-1F89-FD80-C0E0-ECC0A909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73543-13F2-470F-9A3C-8D981C55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E8F48-0D2A-C455-DE47-916A6281604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Similar to Regulation 32 of the PCRs 2015 (negotiated procedure without prior publication)</a:t>
            </a:r>
          </a:p>
          <a:p>
            <a:r>
              <a:rPr lang="en-GB" dirty="0"/>
              <a:t>Now called “direct award justifications”</a:t>
            </a:r>
          </a:p>
          <a:p>
            <a:r>
              <a:rPr lang="en-GB" dirty="0"/>
              <a:t>EG the production of a prototype for testing, research or development; or where competition is absent due to technical reasons; or because only one person holds the intellectual property; or the authority requires the creation of a unique work of art</a:t>
            </a:r>
          </a:p>
          <a:p>
            <a:r>
              <a:rPr lang="en-GB" dirty="0"/>
              <a:t>Justification of ‘urgency’ remains – but cannot be relied on if the urgency is attributable to the authority and is foreseeable</a:t>
            </a:r>
          </a:p>
          <a:p>
            <a:r>
              <a:rPr lang="en-GB" dirty="0"/>
              <a:t>Also, similar justification for repeated goods, services and works – if the original contract was awarded within the previous 5 ears (previously 3), but the intention to do so must have been included in the tender Notice</a:t>
            </a:r>
          </a:p>
          <a:p>
            <a:r>
              <a:rPr lang="en-GB" dirty="0"/>
              <a:t>New justification of direct award to protect life – only if a Minister publishes specific regulations</a:t>
            </a:r>
          </a:p>
        </p:txBody>
      </p:sp>
    </p:spTree>
    <p:extLst>
      <p:ext uri="{BB962C8B-B14F-4D97-AF65-F5344CB8AC3E}">
        <p14:creationId xmlns:p14="http://schemas.microsoft.com/office/powerpoint/2010/main" val="36204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530C-CC40-C810-D057-3CB3FAC2D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Frameworks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F6DCE-BC08-4351-DAE8-1A7D9A09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817DB-D900-280F-3F9C-558C63D4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184679-2976-9F15-67F0-87AFDFCCD14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Standard frameworks more or less unchanged</a:t>
            </a:r>
          </a:p>
          <a:p>
            <a:r>
              <a:rPr lang="en-GB" dirty="0"/>
              <a:t>New implied term allowing a supplier to be excluded  from any call-offs if they are an excluded supplier or have become an excludable supplier</a:t>
            </a:r>
          </a:p>
          <a:p>
            <a:r>
              <a:rPr lang="en-GB" dirty="0"/>
              <a:t>New concept of an Open Framework</a:t>
            </a:r>
          </a:p>
          <a:p>
            <a:r>
              <a:rPr lang="en-GB" dirty="0"/>
              <a:t>Described as a scheme of frameworks that provides for the award of successive frameworks on substantially the same terms </a:t>
            </a:r>
          </a:p>
          <a:p>
            <a:r>
              <a:rPr lang="en-GB" dirty="0"/>
              <a:t>Must be re-procured during the first 3 years</a:t>
            </a:r>
          </a:p>
          <a:p>
            <a:r>
              <a:rPr lang="en-GB" dirty="0"/>
              <a:t>Each framework must expire on the award of the next framework</a:t>
            </a:r>
          </a:p>
          <a:p>
            <a:r>
              <a:rPr lang="en-GB" dirty="0"/>
              <a:t>This means that new suppliers can be added at set times during the life of the framework </a:t>
            </a:r>
          </a:p>
          <a:p>
            <a:r>
              <a:rPr lang="en-GB" dirty="0"/>
              <a:t>Can last for up to a maximum of eight years </a:t>
            </a:r>
          </a:p>
          <a:p>
            <a:r>
              <a:rPr lang="en-GB" dirty="0"/>
              <a:t>What about incumbent suppliers? Depends on whether there is a limit on the number of suppliers on the framework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9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7B11-08A3-C210-C536-4A8050CCD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Dynamic Markets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12578-49F7-C1A2-FA9A-6DDDE42B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5B068-EA1C-E933-4872-C6C27B25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7913D0-3E9F-E0D3-8CFA-AD786CBAF5D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To award a contract under a dynamic market, an authority must use the competitive flexible procedure</a:t>
            </a:r>
          </a:p>
          <a:p>
            <a:r>
              <a:rPr lang="en-GB" dirty="0"/>
              <a:t>Direct awards are not permitted</a:t>
            </a:r>
          </a:p>
          <a:p>
            <a:r>
              <a:rPr lang="en-GB" dirty="0"/>
              <a:t>They can be divided into categories, e.g. geographical areas</a:t>
            </a:r>
          </a:p>
          <a:p>
            <a:r>
              <a:rPr lang="en-GB" dirty="0"/>
              <a:t>No minimum or maximum term</a:t>
            </a:r>
          </a:p>
          <a:p>
            <a:r>
              <a:rPr lang="en-GB" dirty="0"/>
              <a:t>Modifications may be made during the life of a dynamic market, but there can be no changes to the conditions of membership</a:t>
            </a:r>
          </a:p>
          <a:p>
            <a:r>
              <a:rPr lang="en-GB" dirty="0"/>
              <a:t>Not available for below-threshold procurements</a:t>
            </a:r>
          </a:p>
          <a:p>
            <a:r>
              <a:rPr lang="en-GB" dirty="0"/>
              <a:t>Suppliers may submit applications for membership at any time</a:t>
            </a:r>
          </a:p>
          <a:p>
            <a:r>
              <a:rPr lang="en-GB" dirty="0"/>
              <a:t>The number of suppliers cannot be limited</a:t>
            </a:r>
          </a:p>
          <a:p>
            <a:r>
              <a:rPr lang="en-GB" dirty="0"/>
              <a:t>Suppliers may be reassessed at any time and may be removed (e.g. if they are on the debarment list)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6C02E-0811-4A91-801B-95F7C6DB7B46}">
  <ds:schemaRefs>
    <ds:schemaRef ds:uri="http://purl.org/dc/elements/1.1/"/>
    <ds:schemaRef ds:uri="http://schemas.microsoft.com/office/2006/documentManagement/types"/>
    <ds:schemaRef ds:uri="http://purl.org/dc/dcmitype/"/>
    <ds:schemaRef ds:uri="ba536111-9e4a-4304-8caa-9a07368c6b8b"/>
    <ds:schemaRef ds:uri="http://purl.org/dc/terms/"/>
    <ds:schemaRef ds:uri="http://schemas.microsoft.com/office/2006/metadata/properties"/>
    <ds:schemaRef ds:uri="2117bbc9-41e4-4ffa-97b9-56fdd924f58e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221A261-B34D-4D7F-826A-91344AF70C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CF587-49AE-4ADC-9180-59FB762B00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(16:9)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DESIGN A</vt:lpstr>
      <vt:lpstr>Procurement Procedures, Frameworks and Dynamic Markets</vt:lpstr>
      <vt:lpstr>Open Procedure</vt:lpstr>
      <vt:lpstr>Competitive Flexible Procedure</vt:lpstr>
      <vt:lpstr>Direct Award</vt:lpstr>
      <vt:lpstr>Frameworks</vt:lpstr>
      <vt:lpstr>Dynamic Markets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Keith Lamb</cp:lastModifiedBy>
  <cp:revision>1</cp:revision>
  <dcterms:created xsi:type="dcterms:W3CDTF">1900-01-01T00:00:00Z</dcterms:created>
  <dcterms:modified xsi:type="dcterms:W3CDTF">2025-03-19T08:47:18Z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  <property fmtid="{D5CDD505-2E9C-101B-9397-08002B2CF9AE}" pid="3" name="MediaServiceImageTags">
    <vt:lpwstr/>
  </property>
</Properties>
</file>